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69" r:id="rId16"/>
    <p:sldId id="270" r:id="rId17"/>
    <p:sldId id="271" r:id="rId18"/>
    <p:sldId id="272" r:id="rId19"/>
    <p:sldId id="274" r:id="rId20"/>
    <p:sldId id="273" r:id="rId2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0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A9EDF-C111-4C18-B41F-D103E9594A51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5C590-0C64-4811-8F5B-9271AC2665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596DE-4FA6-4591-8B5E-5E0954A2417B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FDF43-7B24-4880-B23D-0699EB788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60B12-B7D3-4B69-A6D4-82FAA9C440E2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B58BD-60CC-475D-A5EC-02EB4175D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FA46B-D008-403D-A816-2A762AFA02C2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C632F-0E4B-4E31-9C22-73B4CB8CF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CD33B-1F6E-46CF-A763-9BB2CB30FBD1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BC374-F58C-49D8-A11C-B3C06448B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1C2AA-A2BC-4F35-8022-4804223247B8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5623A-8BCC-4432-B8FB-0C5464318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24B68-7F06-4A51-AAF0-E35E7EA0C516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6F66E-0159-41AE-98BA-575B19B12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A25E3-67CC-4EB1-A411-39BD19DD9D35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A98EE-A5BB-47F1-B54F-620DB3A6F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A6D77-D0A9-43D8-8E11-B42B0F01A0F6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F1583-E397-4D36-B293-A1FB6C082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44E77-EF98-4414-BB75-917771086349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E82D7-C990-40BC-B141-D59A6FE30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C7F38-A18B-4EF0-BAB7-4DB302BB4B56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E0292-F92B-4CB4-874D-EAB5C7D00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18B287-CF62-4242-9FA3-3B8B1C549D96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F340AF-A7DD-4B22-8302-5714B284F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38893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Точки соприкосновения ДОУ и школы в рамках федерального государственного стандарта</a:t>
            </a:r>
            <a:endParaRPr lang="ru-RU" sz="6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Преемственность на уровне требований к условиям реализации ООП</a:t>
            </a:r>
            <a:endParaRPr lang="ru-RU" sz="3200" dirty="0"/>
          </a:p>
        </p:txBody>
      </p:sp>
      <p:sp>
        <p:nvSpPr>
          <p:cNvPr id="22530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22531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196752"/>
            <a:ext cx="3672408" cy="54726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1196752"/>
            <a:ext cx="3600400" cy="54726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00113" y="1341438"/>
            <a:ext cx="28082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ООП ДО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163" y="1341438"/>
            <a:ext cx="28082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ООП НОО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1916832"/>
            <a:ext cx="3168352" cy="86409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2852936"/>
            <a:ext cx="3168352" cy="79208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568" y="3717032"/>
            <a:ext cx="3168352" cy="79208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4581128"/>
            <a:ext cx="3168352" cy="86409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20072" y="1916832"/>
            <a:ext cx="3168352" cy="57606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20072" y="2636912"/>
            <a:ext cx="3168352" cy="57606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20072" y="3356992"/>
            <a:ext cx="3168352" cy="86409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20072" y="4365104"/>
            <a:ext cx="3168352" cy="172819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64" name="TextBox 18"/>
          <p:cNvSpPr txBox="1">
            <a:spLocks noChangeArrowheads="1"/>
          </p:cNvSpPr>
          <p:nvPr/>
        </p:nvSpPr>
        <p:spPr bwMode="auto">
          <a:xfrm>
            <a:off x="755650" y="1916113"/>
            <a:ext cx="30241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Требования к психолого-педагогическим условиям реализации ООП</a:t>
            </a:r>
          </a:p>
        </p:txBody>
      </p:sp>
      <p:sp>
        <p:nvSpPr>
          <p:cNvPr id="22565" name="TextBox 19"/>
          <p:cNvSpPr txBox="1">
            <a:spLocks noChangeArrowheads="1"/>
          </p:cNvSpPr>
          <p:nvPr/>
        </p:nvSpPr>
        <p:spPr bwMode="auto">
          <a:xfrm>
            <a:off x="755650" y="2924175"/>
            <a:ext cx="30241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Требования к предметно-пространственной среде</a:t>
            </a:r>
          </a:p>
        </p:txBody>
      </p:sp>
      <p:sp>
        <p:nvSpPr>
          <p:cNvPr id="22566" name="TextBox 21"/>
          <p:cNvSpPr txBox="1">
            <a:spLocks noChangeArrowheads="1"/>
          </p:cNvSpPr>
          <p:nvPr/>
        </p:nvSpPr>
        <p:spPr bwMode="auto">
          <a:xfrm>
            <a:off x="755650" y="3789363"/>
            <a:ext cx="3024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Требования к кадровым условиям реализации ООП</a:t>
            </a:r>
          </a:p>
        </p:txBody>
      </p:sp>
      <p:sp>
        <p:nvSpPr>
          <p:cNvPr id="22567" name="TextBox 22"/>
          <p:cNvSpPr txBox="1">
            <a:spLocks noChangeArrowheads="1"/>
          </p:cNvSpPr>
          <p:nvPr/>
        </p:nvSpPr>
        <p:spPr bwMode="auto">
          <a:xfrm>
            <a:off x="755650" y="4581525"/>
            <a:ext cx="30241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Требования к материально-техническим условиям реализации ООП</a:t>
            </a:r>
          </a:p>
        </p:txBody>
      </p:sp>
      <p:sp>
        <p:nvSpPr>
          <p:cNvPr id="22568" name="TextBox 23"/>
          <p:cNvSpPr txBox="1">
            <a:spLocks noChangeArrowheads="1"/>
          </p:cNvSpPr>
          <p:nvPr/>
        </p:nvSpPr>
        <p:spPr bwMode="auto">
          <a:xfrm>
            <a:off x="5292725" y="1916113"/>
            <a:ext cx="30241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Требования к кадровым условиям реализации ООП НОО</a:t>
            </a:r>
          </a:p>
        </p:txBody>
      </p:sp>
      <p:sp>
        <p:nvSpPr>
          <p:cNvPr id="22569" name="TextBox 24"/>
          <p:cNvSpPr txBox="1">
            <a:spLocks noChangeArrowheads="1"/>
          </p:cNvSpPr>
          <p:nvPr/>
        </p:nvSpPr>
        <p:spPr bwMode="auto">
          <a:xfrm>
            <a:off x="5292725" y="2636838"/>
            <a:ext cx="3024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Требования к финансовым условиям реализации ООП НОО</a:t>
            </a:r>
          </a:p>
        </p:txBody>
      </p:sp>
      <p:sp>
        <p:nvSpPr>
          <p:cNvPr id="22570" name="TextBox 25"/>
          <p:cNvSpPr txBox="1">
            <a:spLocks noChangeArrowheads="1"/>
          </p:cNvSpPr>
          <p:nvPr/>
        </p:nvSpPr>
        <p:spPr bwMode="auto">
          <a:xfrm>
            <a:off x="5292725" y="3357563"/>
            <a:ext cx="30241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Требования к материально-техническим  условиям реализации ООП НОО</a:t>
            </a:r>
          </a:p>
        </p:txBody>
      </p:sp>
      <p:sp>
        <p:nvSpPr>
          <p:cNvPr id="22571" name="TextBox 27"/>
          <p:cNvSpPr txBox="1">
            <a:spLocks noChangeArrowheads="1"/>
          </p:cNvSpPr>
          <p:nvPr/>
        </p:nvSpPr>
        <p:spPr bwMode="auto">
          <a:xfrm>
            <a:off x="5292725" y="4437063"/>
            <a:ext cx="30241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Иные: информационно-образовательная среда образовательного  учреждения, учебно-методическое и информационное обеспечение реализации ООП НОО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55576" y="5517232"/>
            <a:ext cx="3168352" cy="100811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75" name="TextBox 30"/>
          <p:cNvSpPr txBox="1">
            <a:spLocks noChangeArrowheads="1"/>
          </p:cNvSpPr>
          <p:nvPr/>
        </p:nvSpPr>
        <p:spPr bwMode="auto">
          <a:xfrm>
            <a:off x="827088" y="5589588"/>
            <a:ext cx="3024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Требования к финансовым условиям реализации ООП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освоения ООП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8"/>
            <a:ext cx="2088232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1340768"/>
            <a:ext cx="2232248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204864"/>
            <a:ext cx="2088232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717032"/>
            <a:ext cx="2088232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5445224"/>
            <a:ext cx="2088232" cy="720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5517232"/>
            <a:ext cx="2088232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3501008"/>
            <a:ext cx="2088232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19872" y="2420888"/>
            <a:ext cx="2088232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2420888"/>
            <a:ext cx="2232248" cy="7920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3645024"/>
            <a:ext cx="2664296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373216"/>
            <a:ext cx="2304256" cy="8640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11188" y="1412875"/>
            <a:ext cx="18732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ДОУ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27763" y="1412875"/>
            <a:ext cx="23050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Начальная школа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188" y="2276475"/>
            <a:ext cx="20161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5 образовательных областей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4213" y="3789363"/>
            <a:ext cx="20161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Предпосылки УУД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188" y="5516563"/>
            <a:ext cx="2016125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Целевые ориентиры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3663" y="2492375"/>
            <a:ext cx="20161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ЗУН по предметам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7763" y="3789363"/>
            <a:ext cx="2520950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Регулятивные УУД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Познавательные УУД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Коммуникативные УУД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00788" y="5373688"/>
            <a:ext cx="2447925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7 качеств личности (портрет выпускника начальной школы)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19475" y="2492375"/>
            <a:ext cx="20161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предметные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19475" y="3573463"/>
            <a:ext cx="2016125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Метапредметные или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надпредметные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92500" y="5589588"/>
            <a:ext cx="20161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личностные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27" name="Прямая соединительная линия 26"/>
          <p:cNvCxnSpPr>
            <a:endCxn id="16" idx="1"/>
          </p:cNvCxnSpPr>
          <p:nvPr/>
        </p:nvCxnSpPr>
        <p:spPr>
          <a:xfrm flipV="1">
            <a:off x="2627313" y="1612900"/>
            <a:ext cx="3600450" cy="15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2700338" y="2708275"/>
            <a:ext cx="71913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508625" y="2708275"/>
            <a:ext cx="79216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2700338" y="3860800"/>
            <a:ext cx="71913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508625" y="3933825"/>
            <a:ext cx="6477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>
            <a:off x="2700338" y="5732463"/>
            <a:ext cx="71913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508625" y="5805488"/>
            <a:ext cx="863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4427538" y="2997200"/>
            <a:ext cx="0" cy="503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4427538" y="1628775"/>
            <a:ext cx="0" cy="7921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4427538" y="4508500"/>
            <a:ext cx="0" cy="1008063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Преемственность на уровне требований к результатам освоение ООП</a:t>
            </a:r>
            <a:endParaRPr lang="ru-RU" sz="3600" dirty="0"/>
          </a:p>
        </p:txBody>
      </p:sp>
      <p:sp>
        <p:nvSpPr>
          <p:cNvPr id="3" name="Овал 2"/>
          <p:cNvSpPr/>
          <p:nvPr/>
        </p:nvSpPr>
        <p:spPr>
          <a:xfrm>
            <a:off x="3563888" y="3789040"/>
            <a:ext cx="2448272" cy="1368152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131840" y="1412776"/>
            <a:ext cx="3096344" cy="1872208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99592" y="5301208"/>
            <a:ext cx="2376264" cy="108012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868144" y="5013176"/>
            <a:ext cx="2808312" cy="1512168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90" name="TextBox 7"/>
          <p:cNvSpPr txBox="1">
            <a:spLocks noChangeArrowheads="1"/>
          </p:cNvSpPr>
          <p:nvPr/>
        </p:nvSpPr>
        <p:spPr bwMode="auto">
          <a:xfrm>
            <a:off x="3563938" y="1557338"/>
            <a:ext cx="23764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Оцениваются: результаты социализации, личностные результаты развития ребенка </a:t>
            </a:r>
          </a:p>
        </p:txBody>
      </p:sp>
      <p:sp>
        <p:nvSpPr>
          <p:cNvPr id="24591" name="TextBox 8"/>
          <p:cNvSpPr txBox="1">
            <a:spLocks noChangeArrowheads="1"/>
          </p:cNvSpPr>
          <p:nvPr/>
        </p:nvSpPr>
        <p:spPr bwMode="auto">
          <a:xfrm>
            <a:off x="3779838" y="3860800"/>
            <a:ext cx="201612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Calibri" pitchFamily="34" charset="0"/>
              </a:rPr>
              <a:t>Основной результат – </a:t>
            </a:r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социализация детей</a:t>
            </a:r>
          </a:p>
        </p:txBody>
      </p:sp>
      <p:sp>
        <p:nvSpPr>
          <p:cNvPr id="24592" name="TextBox 9"/>
          <p:cNvSpPr txBox="1">
            <a:spLocks noChangeArrowheads="1"/>
          </p:cNvSpPr>
          <p:nvPr/>
        </p:nvSpPr>
        <p:spPr bwMode="auto">
          <a:xfrm>
            <a:off x="1187450" y="5445125"/>
            <a:ext cx="1800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Calibri" pitchFamily="34" charset="0"/>
              </a:rPr>
              <a:t>Развитие мотивационной сферы</a:t>
            </a:r>
          </a:p>
        </p:txBody>
      </p:sp>
      <p:sp>
        <p:nvSpPr>
          <p:cNvPr id="24593" name="TextBox 10"/>
          <p:cNvSpPr txBox="1">
            <a:spLocks noChangeArrowheads="1"/>
          </p:cNvSpPr>
          <p:nvPr/>
        </p:nvSpPr>
        <p:spPr bwMode="auto">
          <a:xfrm>
            <a:off x="6227763" y="510381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Формирование у ребенка жизненно важных базовых ценностей</a:t>
            </a:r>
          </a:p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 культуры мира</a:t>
            </a:r>
          </a:p>
        </p:txBody>
      </p:sp>
      <p:sp>
        <p:nvSpPr>
          <p:cNvPr id="13" name="Стрелка вверх 12"/>
          <p:cNvSpPr/>
          <p:nvPr/>
        </p:nvSpPr>
        <p:spPr>
          <a:xfrm>
            <a:off x="4643438" y="3357563"/>
            <a:ext cx="215900" cy="358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2174684">
            <a:off x="5734050" y="4997450"/>
            <a:ext cx="306388" cy="355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8310943">
            <a:off x="3240088" y="4943475"/>
            <a:ext cx="355600" cy="354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04813"/>
            <a:ext cx="1943100" cy="7334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3" name="Скругленный прямоугольник 2"/>
          <p:cNvSpPr/>
          <p:nvPr/>
        </p:nvSpPr>
        <p:spPr>
          <a:xfrm>
            <a:off x="468313" y="3500438"/>
            <a:ext cx="2016125" cy="21605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2138" y="4437063"/>
            <a:ext cx="1727200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87675" y="2205038"/>
            <a:ext cx="1800225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59563" y="333375"/>
            <a:ext cx="208915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59563" y="1196975"/>
            <a:ext cx="2089150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88125" y="3429000"/>
            <a:ext cx="2160588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88125" y="4292600"/>
            <a:ext cx="2160588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59563" y="5229225"/>
            <a:ext cx="208915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10" name="TextBox 11"/>
          <p:cNvSpPr txBox="1">
            <a:spLocks noChangeArrowheads="1"/>
          </p:cNvSpPr>
          <p:nvPr/>
        </p:nvSpPr>
        <p:spPr bwMode="auto">
          <a:xfrm>
            <a:off x="611188" y="3644900"/>
            <a:ext cx="16573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Calibri" pitchFamily="34" charset="0"/>
              </a:rPr>
              <a:t>Как определяются «требования к результату» в ФГОС ДО?</a:t>
            </a:r>
          </a:p>
        </p:txBody>
      </p:sp>
      <p:sp>
        <p:nvSpPr>
          <p:cNvPr id="25611" name="TextBox 12"/>
          <p:cNvSpPr txBox="1">
            <a:spLocks noChangeArrowheads="1"/>
          </p:cNvSpPr>
          <p:nvPr/>
        </p:nvSpPr>
        <p:spPr bwMode="auto">
          <a:xfrm>
            <a:off x="3132138" y="2276475"/>
            <a:ext cx="1511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Calibri" pitchFamily="34" charset="0"/>
              </a:rPr>
              <a:t>Ценностно-целевые установки</a:t>
            </a:r>
          </a:p>
        </p:txBody>
      </p:sp>
      <p:sp>
        <p:nvSpPr>
          <p:cNvPr id="25612" name="TextBox 13"/>
          <p:cNvSpPr txBox="1">
            <a:spLocks noChangeArrowheads="1"/>
          </p:cNvSpPr>
          <p:nvPr/>
        </p:nvSpPr>
        <p:spPr bwMode="auto">
          <a:xfrm>
            <a:off x="3276600" y="4581525"/>
            <a:ext cx="1439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Calibri" pitchFamily="34" charset="0"/>
              </a:rPr>
              <a:t>Векторы развития</a:t>
            </a:r>
          </a:p>
        </p:txBody>
      </p:sp>
      <p:sp>
        <p:nvSpPr>
          <p:cNvPr id="25613" name="TextBox 14"/>
          <p:cNvSpPr txBox="1">
            <a:spLocks noChangeArrowheads="1"/>
          </p:cNvSpPr>
          <p:nvPr/>
        </p:nvSpPr>
        <p:spPr bwMode="auto">
          <a:xfrm>
            <a:off x="6732588" y="4048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Calibri" pitchFamily="34" charset="0"/>
              </a:rPr>
              <a:t>самоценность</a:t>
            </a:r>
          </a:p>
        </p:txBody>
      </p:sp>
      <p:sp>
        <p:nvSpPr>
          <p:cNvPr id="25614" name="TextBox 15"/>
          <p:cNvSpPr txBox="1">
            <a:spLocks noChangeArrowheads="1"/>
          </p:cNvSpPr>
          <p:nvPr/>
        </p:nvSpPr>
        <p:spPr bwMode="auto">
          <a:xfrm>
            <a:off x="6659563" y="1268413"/>
            <a:ext cx="2089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Calibri" pitchFamily="34" charset="0"/>
              </a:rPr>
              <a:t>Индивидуальность развития</a:t>
            </a:r>
          </a:p>
        </p:txBody>
      </p:sp>
      <p:sp>
        <p:nvSpPr>
          <p:cNvPr id="25615" name="TextBox 16"/>
          <p:cNvSpPr txBox="1">
            <a:spLocks noChangeArrowheads="1"/>
          </p:cNvSpPr>
          <p:nvPr/>
        </p:nvSpPr>
        <p:spPr bwMode="auto">
          <a:xfrm>
            <a:off x="6732588" y="3500438"/>
            <a:ext cx="1943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Calibri" pitchFamily="34" charset="0"/>
              </a:rPr>
              <a:t>Пластичность развития</a:t>
            </a:r>
          </a:p>
        </p:txBody>
      </p:sp>
      <p:sp>
        <p:nvSpPr>
          <p:cNvPr id="25616" name="TextBox 18"/>
          <p:cNvSpPr txBox="1">
            <a:spLocks noChangeArrowheads="1"/>
          </p:cNvSpPr>
          <p:nvPr/>
        </p:nvSpPr>
        <p:spPr bwMode="auto">
          <a:xfrm>
            <a:off x="6732588" y="4365625"/>
            <a:ext cx="1943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Calibri" pitchFamily="34" charset="0"/>
              </a:rPr>
              <a:t>Гибкость развития</a:t>
            </a:r>
          </a:p>
        </p:txBody>
      </p:sp>
      <p:sp>
        <p:nvSpPr>
          <p:cNvPr id="25617" name="TextBox 19"/>
          <p:cNvSpPr txBox="1">
            <a:spLocks noChangeArrowheads="1"/>
          </p:cNvSpPr>
          <p:nvPr/>
        </p:nvSpPr>
        <p:spPr bwMode="auto">
          <a:xfrm>
            <a:off x="6732588" y="5229225"/>
            <a:ext cx="1943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Calibri" pitchFamily="34" charset="0"/>
              </a:rPr>
              <a:t>Вариативность развития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2339975" y="3068638"/>
            <a:ext cx="576263" cy="3603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555875" y="4292600"/>
            <a:ext cx="503238" cy="2889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716463" y="765175"/>
            <a:ext cx="1800225" cy="13684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4859338" y="1628775"/>
            <a:ext cx="1728787" cy="7207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932363" y="4868863"/>
            <a:ext cx="1655762" cy="647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932363" y="4652963"/>
            <a:ext cx="1584325" cy="1444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4932363" y="3789363"/>
            <a:ext cx="1584325" cy="9350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Разработчики стандарта ДО красной нитью проводят утверждение о том, что «не ребенок должен  быть готов к школе, а школа должна быть готова к ребенку». Они указывают на то, что все родители должны знать, что успешной адаптации к школьной жизни гораздо важнее, чем читать и писать, ребенку нужны психологическая стабильность, высокая самооценка, вера в свои силы и социальные способности. Все эти психологические характеристики лежат в основе высокой мотивации детей к обучению в школе. Именно поэтому они обозначены в стандарте как целевые ориентиры для всех участников образовательных отношений.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целевым ориентирам дошкольного образования относятся следующие характеристики развития ребенка на этапах начала дошкольного возраста и завершения дошкольного образования: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Ребенок овладевает основными  культурными способами деятельности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Проявляет инициативу и самостоятельность в разных видах деятельности – игре, общении, конструировании и </a:t>
            </a:r>
            <a:r>
              <a:rPr lang="ru-RU" sz="19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др</a:t>
            </a:r>
            <a:r>
              <a:rPr lang="ru-RU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Способен выбирать себе род занятий, партнеров по совместной деятельности;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Ребенок обладает установкой положительного отношения к миру, людям, и самому себе, обладает чувством собственного достоинства;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Активно взаимодействует со сверстниками и взрослыми, участвует в совместных играх;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Ребенок обладает развитым воображением, которое реализуется в разных видах деятельности, и, прежде всего, в игре;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  <a:endParaRPr lang="ru-RU" sz="19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333375"/>
            <a:ext cx="8229600" cy="45259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У ребенка развита крупная и мелкая моторика;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</a:rPr>
              <a:t>Он подвижен, вынослив, владеет основными движениями, может контролировать свои движения и управлять ими;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Ребенок способен к волевым условиям,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</a:rPr>
              <a:t>Ребенок проявляет любознательность, задает вопросы, касающиеся близких и далеких предметов и явлений, интересуется причинно-следственными связями, пытается самостоятельно придумывать объяснения явлениям природы и поступкам людей;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Склонен наблюдать, экспериментировать;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</a:rPr>
              <a:t>Ребенок способен к принятию собственных решений.</a:t>
            </a:r>
            <a:endParaRPr lang="ru-RU" sz="19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908050"/>
            <a:ext cx="8229600" cy="4525963"/>
          </a:xfrm>
        </p:spPr>
        <p:txBody>
          <a:bodyPr rtlCol="0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перечисленные выше характеристики являются необходимыми предпосылками для перехода на следующий уровень начального образования, успешной адаптации к условиям жизни в школе и требованиям учебного процесса;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реального развития этих характеристик и способности ребенка 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проявлять к моменту перехода на следующий уровень образования может существенно варьировать у разных детей в силу различий в условиях жизни и индивидуальных особенностях развития конкретного ребенка.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908050"/>
            <a:ext cx="8229600" cy="4525963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 Программы выступают основаниями преемственности дошкольного и начального общего образования.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учебной деятельности на этапе завершения ими дошкольного образования.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1"/>
          <p:cNvPicPr>
            <a:picLocks noChangeAspect="1" noChangeArrowheads="1"/>
          </p:cNvPicPr>
          <p:nvPr/>
        </p:nvPicPr>
        <p:blipFill>
          <a:blip r:embed="rId2"/>
          <a:srcRect l="12508" r="12656" b="34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государственный стандарт.</a:t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преемственности.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ФГОС –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система основных параметров, которые принимаются в качестве государственной норм образованности, отражающей общественный идеал и учитывающей возможности реальной личности и системы образования по достижению этого идеала.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«Преемственность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рассматривается как связь, согласованность и перспективность всех компонентов системы образования: целей, задач, содержания, методов, средств, форм организации воспитания и обучения, обеспечивающих эффективное поступательное развитие ребенка».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04813"/>
            <a:ext cx="1944687" cy="7334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908050"/>
            <a:ext cx="8229600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Сравнивая модели выпускника ДОУ и начальной школы, мы приходим к выводу, что педагоги ДОУ и учителя начальной школы способствуют формированию у детей одних и тех же качеств личности, обеспечивая тем самым преемственность.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для реализации на практике решения проблемы преемственности в свете ФГОС.</a:t>
            </a:r>
            <a:endParaRPr lang="ru-RU" sz="2800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1556792"/>
            <a:ext cx="7776864" cy="93610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2780928"/>
            <a:ext cx="7776864" cy="57606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576" y="3645024"/>
            <a:ext cx="7776864" cy="57606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4653136"/>
            <a:ext cx="7776864" cy="122413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75" name="TextBox 9"/>
          <p:cNvSpPr txBox="1">
            <a:spLocks noChangeArrowheads="1"/>
          </p:cNvSpPr>
          <p:nvPr/>
        </p:nvSpPr>
        <p:spPr bwMode="auto">
          <a:xfrm>
            <a:off x="755650" y="1628775"/>
            <a:ext cx="74882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Создана нормативная основа преемственности в непрерывной системе ДОУ – начальная школа:</a:t>
            </a:r>
          </a:p>
        </p:txBody>
      </p:sp>
      <p:sp>
        <p:nvSpPr>
          <p:cNvPr id="15376" name="TextBox 10"/>
          <p:cNvSpPr txBox="1">
            <a:spLocks noChangeArrowheads="1"/>
          </p:cNvSpPr>
          <p:nvPr/>
        </p:nvSpPr>
        <p:spPr bwMode="auto">
          <a:xfrm>
            <a:off x="827088" y="2852738"/>
            <a:ext cx="7705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Единые теоретические основания</a:t>
            </a:r>
          </a:p>
        </p:txBody>
      </p:sp>
      <p:sp>
        <p:nvSpPr>
          <p:cNvPr id="15377" name="TextBox 12"/>
          <p:cNvSpPr txBox="1">
            <a:spLocks noChangeArrowheads="1"/>
          </p:cNvSpPr>
          <p:nvPr/>
        </p:nvSpPr>
        <p:spPr bwMode="auto">
          <a:xfrm>
            <a:off x="827088" y="3716338"/>
            <a:ext cx="7632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Принципы организации работы с детьми</a:t>
            </a:r>
          </a:p>
        </p:txBody>
      </p:sp>
      <p:sp>
        <p:nvSpPr>
          <p:cNvPr id="15378" name="TextBox 13"/>
          <p:cNvSpPr txBox="1">
            <a:spLocks noChangeArrowheads="1"/>
          </p:cNvSpPr>
          <p:nvPr/>
        </p:nvSpPr>
        <p:spPr bwMode="auto">
          <a:xfrm>
            <a:off x="900113" y="4797425"/>
            <a:ext cx="7559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Преемственность и согласованность целей, задач, методов, средств, форм организации образовательного процесса.</a:t>
            </a: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Основы для реализации на практике решения проблемы преемственности в свете ФГОС.</a:t>
            </a:r>
            <a:endParaRPr lang="ru-RU" sz="28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основе стандарта лежит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системно-деятельностный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подход, который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преполагает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800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1556792"/>
            <a:ext cx="7776864" cy="93610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2780928"/>
            <a:ext cx="7776864" cy="86409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576" y="4005064"/>
            <a:ext cx="7776864" cy="72008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5229200"/>
            <a:ext cx="7776864" cy="122413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9" name="TextBox 9"/>
          <p:cNvSpPr txBox="1">
            <a:spLocks noChangeArrowheads="1"/>
          </p:cNvSpPr>
          <p:nvPr/>
        </p:nvSpPr>
        <p:spPr bwMode="auto">
          <a:xfrm>
            <a:off x="755650" y="1628775"/>
            <a:ext cx="7488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Формирование готовности к саморазвитию и непрерывному образованию</a:t>
            </a:r>
          </a:p>
        </p:txBody>
      </p:sp>
      <p:sp>
        <p:nvSpPr>
          <p:cNvPr id="16400" name="TextBox 10"/>
          <p:cNvSpPr txBox="1">
            <a:spLocks noChangeArrowheads="1"/>
          </p:cNvSpPr>
          <p:nvPr/>
        </p:nvSpPr>
        <p:spPr bwMode="auto">
          <a:xfrm>
            <a:off x="827088" y="2852738"/>
            <a:ext cx="7705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Воспитание и развитие качеств личности, отвечающих требованиям современного информационного общества</a:t>
            </a:r>
          </a:p>
        </p:txBody>
      </p:sp>
      <p:sp>
        <p:nvSpPr>
          <p:cNvPr id="16401" name="TextBox 12"/>
          <p:cNvSpPr txBox="1">
            <a:spLocks noChangeArrowheads="1"/>
          </p:cNvSpPr>
          <p:nvPr/>
        </p:nvSpPr>
        <p:spPr bwMode="auto">
          <a:xfrm>
            <a:off x="827088" y="4149725"/>
            <a:ext cx="7632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Активную  познавательную  деятельность детей</a:t>
            </a:r>
          </a:p>
        </p:txBody>
      </p:sp>
      <p:sp>
        <p:nvSpPr>
          <p:cNvPr id="16402" name="TextBox 13"/>
          <p:cNvSpPr txBox="1">
            <a:spLocks noChangeArrowheads="1"/>
          </p:cNvSpPr>
          <p:nvPr/>
        </p:nvSpPr>
        <p:spPr bwMode="auto">
          <a:xfrm>
            <a:off x="900113" y="5300663"/>
            <a:ext cx="75596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Построение образовательного процесса с учетом индивидуальных, возрастных, психологических и физиологических особенностей детей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Преемственность основных направлений ООП</a:t>
            </a:r>
            <a:endParaRPr lang="ru-RU" sz="3200" dirty="0"/>
          </a:p>
        </p:txBody>
      </p:sp>
      <p:sp>
        <p:nvSpPr>
          <p:cNvPr id="17410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17411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268760"/>
            <a:ext cx="3672408" cy="50405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2040" y="1268760"/>
            <a:ext cx="3600400" cy="51125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00113" y="1484313"/>
            <a:ext cx="2808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ООП ДО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163" y="1557338"/>
            <a:ext cx="28082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ООП НОО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2132856"/>
            <a:ext cx="3168352" cy="86409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3140968"/>
            <a:ext cx="3168352" cy="79208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568" y="4149080"/>
            <a:ext cx="3168352" cy="79208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5229200"/>
            <a:ext cx="3168352" cy="86409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20072" y="2132856"/>
            <a:ext cx="3168352" cy="50405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20072" y="2708920"/>
            <a:ext cx="3168352" cy="57606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20072" y="3356992"/>
            <a:ext cx="3168352" cy="50405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20072" y="3933056"/>
            <a:ext cx="3168352" cy="50405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20072" y="4509120"/>
            <a:ext cx="3168352" cy="50405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20072" y="5085184"/>
            <a:ext cx="3168352" cy="115212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50" name="TextBox 18"/>
          <p:cNvSpPr txBox="1">
            <a:spLocks noChangeArrowheads="1"/>
          </p:cNvSpPr>
          <p:nvPr/>
        </p:nvSpPr>
        <p:spPr bwMode="auto">
          <a:xfrm>
            <a:off x="755650" y="2133600"/>
            <a:ext cx="30241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Охрана и укрепление физического и психического здоровья</a:t>
            </a:r>
          </a:p>
        </p:txBody>
      </p:sp>
      <p:sp>
        <p:nvSpPr>
          <p:cNvPr id="17451" name="TextBox 19"/>
          <p:cNvSpPr txBox="1">
            <a:spLocks noChangeArrowheads="1"/>
          </p:cNvSpPr>
          <p:nvPr/>
        </p:nvSpPr>
        <p:spPr bwMode="auto">
          <a:xfrm>
            <a:off x="755650" y="3213100"/>
            <a:ext cx="3024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Сохранение и поддержка индивидуальности ребенка</a:t>
            </a:r>
          </a:p>
        </p:txBody>
      </p:sp>
      <p:sp>
        <p:nvSpPr>
          <p:cNvPr id="17452" name="TextBox 21"/>
          <p:cNvSpPr txBox="1">
            <a:spLocks noChangeArrowheads="1"/>
          </p:cNvSpPr>
          <p:nvPr/>
        </p:nvSpPr>
        <p:spPr bwMode="auto">
          <a:xfrm>
            <a:off x="755650" y="4221163"/>
            <a:ext cx="3024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Формирование общей культуры воспитанников</a:t>
            </a:r>
          </a:p>
        </p:txBody>
      </p:sp>
      <p:sp>
        <p:nvSpPr>
          <p:cNvPr id="17453" name="TextBox 22"/>
          <p:cNvSpPr txBox="1">
            <a:spLocks noChangeArrowheads="1"/>
          </p:cNvSpPr>
          <p:nvPr/>
        </p:nvSpPr>
        <p:spPr bwMode="auto">
          <a:xfrm>
            <a:off x="827088" y="5229225"/>
            <a:ext cx="3024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Обеспеченность вариативности и разнообразия содержания образовательных программ</a:t>
            </a:r>
          </a:p>
        </p:txBody>
      </p:sp>
      <p:sp>
        <p:nvSpPr>
          <p:cNvPr id="17454" name="TextBox 23"/>
          <p:cNvSpPr txBox="1">
            <a:spLocks noChangeArrowheads="1"/>
          </p:cNvSpPr>
          <p:nvPr/>
        </p:nvSpPr>
        <p:spPr bwMode="auto">
          <a:xfrm>
            <a:off x="5292725" y="2205038"/>
            <a:ext cx="30241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Формирование общей культуры</a:t>
            </a:r>
          </a:p>
        </p:txBody>
      </p:sp>
      <p:sp>
        <p:nvSpPr>
          <p:cNvPr id="17455" name="TextBox 24"/>
          <p:cNvSpPr txBox="1">
            <a:spLocks noChangeArrowheads="1"/>
          </p:cNvSpPr>
          <p:nvPr/>
        </p:nvSpPr>
        <p:spPr bwMode="auto">
          <a:xfrm>
            <a:off x="5292725" y="2781300"/>
            <a:ext cx="3024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Духовно-нравственное развитие</a:t>
            </a:r>
          </a:p>
        </p:txBody>
      </p:sp>
      <p:sp>
        <p:nvSpPr>
          <p:cNvPr id="17456" name="TextBox 25"/>
          <p:cNvSpPr txBox="1">
            <a:spLocks noChangeArrowheads="1"/>
          </p:cNvSpPr>
          <p:nvPr/>
        </p:nvSpPr>
        <p:spPr bwMode="auto">
          <a:xfrm>
            <a:off x="5292725" y="3429000"/>
            <a:ext cx="3024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Социальное развитие</a:t>
            </a:r>
          </a:p>
        </p:txBody>
      </p:sp>
      <p:sp>
        <p:nvSpPr>
          <p:cNvPr id="17457" name="TextBox 26"/>
          <p:cNvSpPr txBox="1">
            <a:spLocks noChangeArrowheads="1"/>
          </p:cNvSpPr>
          <p:nvPr/>
        </p:nvSpPr>
        <p:spPr bwMode="auto">
          <a:xfrm>
            <a:off x="5292725" y="4005263"/>
            <a:ext cx="30241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Личностное развитие</a:t>
            </a:r>
          </a:p>
        </p:txBody>
      </p:sp>
      <p:sp>
        <p:nvSpPr>
          <p:cNvPr id="17458" name="TextBox 27"/>
          <p:cNvSpPr txBox="1">
            <a:spLocks noChangeArrowheads="1"/>
          </p:cNvSpPr>
          <p:nvPr/>
        </p:nvSpPr>
        <p:spPr bwMode="auto">
          <a:xfrm>
            <a:off x="5292725" y="4581525"/>
            <a:ext cx="3024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Интеллектуальное развитие</a:t>
            </a:r>
          </a:p>
        </p:txBody>
      </p:sp>
      <p:sp>
        <p:nvSpPr>
          <p:cNvPr id="17459" name="TextBox 28"/>
          <p:cNvSpPr txBox="1">
            <a:spLocks noChangeArrowheads="1"/>
          </p:cNvSpPr>
          <p:nvPr/>
        </p:nvSpPr>
        <p:spPr bwMode="auto">
          <a:xfrm>
            <a:off x="5292725" y="5084763"/>
            <a:ext cx="30241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Создание основы для самостоятельной реализации учебной деятельности обучающихся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Преемственность ДОУ и школы в свете реализации ФГОС предусматривает преемственность на уровне ООП ДО НОО. Совокупность требований к ООП.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899592" y="1628800"/>
            <a:ext cx="3240360" cy="1224136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043608" y="3284984"/>
            <a:ext cx="3024336" cy="1368152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187624" y="5229200"/>
            <a:ext cx="2880320" cy="144016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012160" y="2852936"/>
            <a:ext cx="2016224" cy="144016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47813" y="1844675"/>
            <a:ext cx="194468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К структуре ООП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813" y="3429000"/>
            <a:ext cx="194468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К условиям реализации ООП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813" y="5445125"/>
            <a:ext cx="216058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К результатам освоения ООП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4888" y="3284538"/>
            <a:ext cx="19431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ФГОС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572000" y="3356992"/>
            <a:ext cx="1080120" cy="648072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Крест 12"/>
          <p:cNvSpPr/>
          <p:nvPr/>
        </p:nvSpPr>
        <p:spPr>
          <a:xfrm>
            <a:off x="2411760" y="2924944"/>
            <a:ext cx="288032" cy="288032"/>
          </a:xfrm>
          <a:prstGeom prst="plus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Крест 13"/>
          <p:cNvSpPr/>
          <p:nvPr/>
        </p:nvSpPr>
        <p:spPr>
          <a:xfrm>
            <a:off x="2483768" y="4797152"/>
            <a:ext cx="288032" cy="288032"/>
          </a:xfrm>
          <a:prstGeom prst="plus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Преемственность на уровне структуры ООП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188" y="1397000"/>
          <a:ext cx="7993062" cy="505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99686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ООП ДО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ООП НОО</a:t>
                      </a:r>
                      <a:endParaRPr lang="ru-RU" sz="3600" dirty="0"/>
                    </a:p>
                  </a:txBody>
                  <a:tcPr/>
                </a:tc>
              </a:tr>
              <a:tr h="996866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i="1" dirty="0" smtClean="0"/>
                        <a:t>Обязательная часть ООП составляет</a:t>
                      </a:r>
                      <a:endParaRPr lang="ru-RU" sz="32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9686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60%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80%</a:t>
                      </a:r>
                      <a:endParaRPr lang="ru-RU" sz="3600" dirty="0"/>
                    </a:p>
                  </a:txBody>
                  <a:tcPr/>
                </a:tc>
              </a:tr>
              <a:tr h="996866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i="1" dirty="0" smtClean="0"/>
                        <a:t>Часть, формируемая  участниками образовательного процесса</a:t>
                      </a:r>
                      <a:endParaRPr lang="ru-RU" sz="32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</a:tr>
              <a:tr h="99686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40%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20%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Разделы ООП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24744"/>
            <a:ext cx="3816424" cy="540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1124744"/>
            <a:ext cx="3744416" cy="53285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188" y="1268413"/>
            <a:ext cx="3529012" cy="4616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chemeClr val="bg1"/>
                </a:solidFill>
                <a:latin typeface="+mn-lt"/>
                <a:cs typeface="+mn-cs"/>
              </a:rPr>
              <a:t>Целевой раздел: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bg1"/>
                </a:solidFill>
                <a:latin typeface="+mn-lt"/>
                <a:cs typeface="+mn-cs"/>
              </a:rPr>
              <a:t>Пояснительная записка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bg1"/>
                </a:solidFill>
                <a:latin typeface="+mn-lt"/>
                <a:cs typeface="+mn-cs"/>
              </a:rPr>
              <a:t>планируемые результаты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+mn-lt"/>
                <a:cs typeface="+mn-cs"/>
              </a:rPr>
              <a:t>2. Содержательный раздел: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bg1"/>
                </a:solidFill>
                <a:latin typeface="+mn-lt"/>
                <a:cs typeface="+mn-cs"/>
              </a:rPr>
              <a:t>Описание образовательной деятельности по 5 образовательным областям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bg1"/>
                </a:solidFill>
                <a:latin typeface="+mn-lt"/>
                <a:cs typeface="+mn-cs"/>
              </a:rPr>
              <a:t>Описание вариативных форм, способов, методов и средств реализации ООП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bg1"/>
                </a:solidFill>
                <a:latin typeface="+mn-lt"/>
                <a:cs typeface="+mn-cs"/>
              </a:rPr>
              <a:t>Коррекционная работа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+mn-lt"/>
                <a:cs typeface="+mn-cs"/>
              </a:rPr>
              <a:t>3. Организационный раздел</a:t>
            </a:r>
            <a:r>
              <a:rPr lang="ru-RU" sz="1600" dirty="0">
                <a:latin typeface="+mn-lt"/>
                <a:cs typeface="+mn-cs"/>
              </a:rPr>
              <a:t> </a:t>
            </a:r>
            <a:r>
              <a:rPr lang="ru-RU" dirty="0">
                <a:solidFill>
                  <a:schemeClr val="bg1"/>
                </a:solidFill>
                <a:latin typeface="+mn-lt"/>
                <a:cs typeface="+mn-cs"/>
              </a:rPr>
              <a:t>содержит описание материально-технического обеспечения ООП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20489" name="TextBox 5"/>
          <p:cNvSpPr txBox="1">
            <a:spLocks noChangeArrowheads="1"/>
          </p:cNvSpPr>
          <p:nvPr/>
        </p:nvSpPr>
        <p:spPr bwMode="auto">
          <a:xfrm>
            <a:off x="4932363" y="1268413"/>
            <a:ext cx="36004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ru-RU">
                <a:solidFill>
                  <a:schemeClr val="bg1"/>
                </a:solidFill>
                <a:latin typeface="Calibri" pitchFamily="34" charset="0"/>
              </a:rPr>
              <a:t>Пояснительная записка</a:t>
            </a:r>
          </a:p>
          <a:p>
            <a:pPr>
              <a:buFontTx/>
              <a:buChar char="-"/>
            </a:pPr>
            <a:r>
              <a:rPr lang="ru-RU">
                <a:solidFill>
                  <a:schemeClr val="bg1"/>
                </a:solidFill>
                <a:latin typeface="Calibri" pitchFamily="34" charset="0"/>
              </a:rPr>
              <a:t>Планируемые результаты</a:t>
            </a:r>
          </a:p>
          <a:p>
            <a:pPr>
              <a:buFontTx/>
              <a:buChar char="-"/>
            </a:pPr>
            <a:r>
              <a:rPr lang="ru-RU">
                <a:solidFill>
                  <a:schemeClr val="bg1"/>
                </a:solidFill>
                <a:latin typeface="Calibri" pitchFamily="34" charset="0"/>
              </a:rPr>
              <a:t>Учебный план</a:t>
            </a:r>
          </a:p>
          <a:p>
            <a:pPr>
              <a:buFontTx/>
              <a:buChar char="-"/>
            </a:pPr>
            <a:r>
              <a:rPr lang="ru-RU">
                <a:solidFill>
                  <a:schemeClr val="bg1"/>
                </a:solidFill>
                <a:latin typeface="Calibri" pitchFamily="34" charset="0"/>
              </a:rPr>
              <a:t>Программа формирования УУД</a:t>
            </a:r>
          </a:p>
          <a:p>
            <a:pPr>
              <a:buFontTx/>
              <a:buChar char="-"/>
            </a:pPr>
            <a:r>
              <a:rPr lang="ru-RU">
                <a:solidFill>
                  <a:schemeClr val="bg1"/>
                </a:solidFill>
                <a:latin typeface="Calibri" pitchFamily="34" charset="0"/>
              </a:rPr>
              <a:t>Программы отдельных учебных предметов, курсов</a:t>
            </a:r>
          </a:p>
          <a:p>
            <a:pPr>
              <a:buFontTx/>
              <a:buChar char="-"/>
            </a:pPr>
            <a:r>
              <a:rPr lang="ru-RU">
                <a:solidFill>
                  <a:schemeClr val="bg1"/>
                </a:solidFill>
                <a:latin typeface="Calibri" pitchFamily="34" charset="0"/>
              </a:rPr>
              <a:t>Программа духовно-нравственного развития</a:t>
            </a:r>
          </a:p>
          <a:p>
            <a:pPr>
              <a:buFontTx/>
              <a:buChar char="-"/>
            </a:pPr>
            <a:r>
              <a:rPr lang="ru-RU">
                <a:solidFill>
                  <a:schemeClr val="bg1"/>
                </a:solidFill>
                <a:latin typeface="Calibri" pitchFamily="34" charset="0"/>
              </a:rPr>
              <a:t>Программа формирования культуры здорового и безопасного образа жизни</a:t>
            </a:r>
          </a:p>
          <a:p>
            <a:pPr>
              <a:buFontTx/>
              <a:buChar char="-"/>
            </a:pPr>
            <a:r>
              <a:rPr lang="ru-RU">
                <a:solidFill>
                  <a:schemeClr val="bg1"/>
                </a:solidFill>
                <a:latin typeface="Calibri" pitchFamily="34" charset="0"/>
              </a:rPr>
              <a:t>Программа коррекционной работы</a:t>
            </a:r>
          </a:p>
          <a:p>
            <a:pPr>
              <a:buFontTx/>
              <a:buChar char="-"/>
            </a:pPr>
            <a:r>
              <a:rPr lang="ru-RU">
                <a:solidFill>
                  <a:schemeClr val="bg1"/>
                </a:solidFill>
                <a:latin typeface="Calibri" pitchFamily="34" charset="0"/>
              </a:rPr>
              <a:t>Система оценки планируемых результатов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Программы, формируемая участниками образовательных отношений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Может включать различные направления, выбранные участниками образовательных отношений из числа парциальных и иных программ и (или) созданных ими самостоятельно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3" y="1600200"/>
            <a:ext cx="4392612" cy="4525963"/>
          </a:xfrm>
          <a:ln>
            <a:solidFill>
              <a:schemeClr val="tx1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Внеурочная деятельность: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Спортивно-оздоровительное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Духовно-нравственное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Социальное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Общеинтеллектуальное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Общекультурное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964</Words>
  <Application>Microsoft Office PowerPoint</Application>
  <PresentationFormat>Экран (4:3)</PresentationFormat>
  <Paragraphs>134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Calibri</vt:lpstr>
      <vt:lpstr>Arial</vt:lpstr>
      <vt:lpstr>Times New Roman</vt:lpstr>
      <vt:lpstr>Тема Office</vt:lpstr>
      <vt:lpstr>Точки соприкосновения ДОУ и школы в рамках федерального государственного стандарта</vt:lpstr>
      <vt:lpstr>Федеральный государственный стандарт. Понятие преемственности.</vt:lpstr>
      <vt:lpstr>Основы для реализации на практике решения проблемы преемственности в свете ФГОС.</vt:lpstr>
      <vt:lpstr>В основе стандарта лежит системно-деятельностный подход, который преполагает:</vt:lpstr>
      <vt:lpstr>Преемственность основных направлений ООП</vt:lpstr>
      <vt:lpstr>Преемственность ДОУ и школы в свете реализации ФГОС предусматривает преемственность на уровне ООП ДО НОО. Совокупность требований к ООП.</vt:lpstr>
      <vt:lpstr>Преемственность на уровне структуры ООП</vt:lpstr>
      <vt:lpstr>Разделы ООП</vt:lpstr>
      <vt:lpstr>Часть Программы, формируемая участниками образовательных отношений</vt:lpstr>
      <vt:lpstr>Преемственность на уровне требований к условиям реализации ООП</vt:lpstr>
      <vt:lpstr>Результаты освоения ООП</vt:lpstr>
      <vt:lpstr>Преемственность на уровне требований к результатам освоение ООП</vt:lpstr>
      <vt:lpstr>Слайд 13</vt:lpstr>
      <vt:lpstr> </vt:lpstr>
      <vt:lpstr>К целевым ориентирам дошкольного образования относятся следующие характеристики развития ребенка на этапах начала дошкольного возраста и завершения дошкольного образования:</vt:lpstr>
      <vt:lpstr>  </vt:lpstr>
      <vt:lpstr> </vt:lpstr>
      <vt:lpstr> </vt:lpstr>
      <vt:lpstr>Слайд 19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</dc:creator>
  <cp:lastModifiedBy>Галина</cp:lastModifiedBy>
  <cp:revision>26</cp:revision>
  <dcterms:created xsi:type="dcterms:W3CDTF">2015-02-20T02:50:16Z</dcterms:created>
  <dcterms:modified xsi:type="dcterms:W3CDTF">2015-02-25T04:51:13Z</dcterms:modified>
</cp:coreProperties>
</file>